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8" r:id="rId3"/>
    <p:sldId id="265" r:id="rId4"/>
    <p:sldId id="267" r:id="rId5"/>
    <p:sldId id="256" r:id="rId6"/>
    <p:sldId id="25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9" r:id="rId15"/>
    <p:sldId id="27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7A7"/>
    <a:srgbClr val="32F711"/>
    <a:srgbClr val="E02E10"/>
    <a:srgbClr val="F67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92706A-1B7E-4F55-8142-03CD297D69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DFF14D-762E-4B06-BAF0-B0D055B9EC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38B3D3-7349-472F-BF3F-D6757F2E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1969E2-718D-470C-8D4E-5B136D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8F62A13-B863-450D-BCF3-87710C1F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08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6FBF0-5B2C-4746-924D-42F1CAF18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FC6EC9-67D4-4EE5-8561-D0AC3AC8F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8C9035-86A8-40FB-8356-B0AF25AE5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2F00A31-0B52-4F36-B1C4-F2BC39D2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175EDD-8A2E-47DC-92D9-D24F1C6C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4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0906843-327D-4F23-AC0C-2CECFCB047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748562C-1CC4-46A7-B549-9176BEB28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7D1283-F8D7-4726-B6A5-41A83A01C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B86F34-8AEF-4790-8C49-7258AD775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F25F69-DB14-493C-B7A1-5B16C093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0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AD17A-82A5-4A16-8874-9EE639B24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37C6D3-7469-4A88-8B5D-99104BF4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46343C6-5D76-4056-94FA-478866D6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457CF5-027F-4B86-AE51-2BCF60DB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DB706D-FFDE-4211-9239-938A183E9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240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AE624-B96E-4FCB-BC5F-10E9C634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AC07CB6-03A0-45D7-B38A-4B4D35E1B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660B8D-DE3E-43AC-9F6F-DE82D031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2664E8A-4C19-4B62-96C4-BC09CB86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676C66-FF92-40D3-B85B-E6166D02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269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92CBC3-DEAC-4589-80BE-571D1F5C3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76B04A-B3B1-45B6-BD19-45F1E19451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95FD2EA-E513-4E6E-AAA0-0061C7B7D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C1D1C4-D07F-4522-B134-BE3D66B8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F80CC-0D7B-4BEC-AFE0-B9643AFC2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47A8D9-83A1-47B0-BDC4-35F8E840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14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B9C10A-6882-4EE4-805E-01C1EBDBC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DDF792A-CCB0-4DE3-BA96-6D336F505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3152185-7CF3-42AE-82F5-FEA1740BE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F3B74BE3-7239-41AA-B6BA-18929CFB00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98583BF3-4793-4CDB-9CF4-97460AD81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112FB41-2765-4D4F-AD87-25E98BD50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48651A-8298-42E7-A9CD-FF0150E6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9BEE817-68BB-446D-8E6C-93DB7655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16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73FB76-6C1A-431F-B30F-82E24795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0CB1A2D-0501-4B0D-8198-5E3F367B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B42218-7E06-49B4-9E5E-5296B189A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B63EE60-F955-4FF3-A3F9-CE02F6DB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03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E3D76F1-7DC4-4D19-AF2E-307DE9500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CA4130-29C0-4C9C-8450-6299DFCE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8F1BC3C-72A3-4791-A428-3CDDBD3F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84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F6547B-B0CA-4D79-BE11-058FF45C0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E601C2-C369-4247-86B3-141DA21F3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E4A192B-9668-4BF4-84B3-188532ED3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FCDF15-AEFA-4277-B919-2EC0C1A9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C54E0B-8E01-4568-919F-743CC55C9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5F9D63-19CC-4E1D-A448-1CB7DFF1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067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E51E8D-618D-462B-B8E0-67A6D6AD5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657EB67-9AE0-4FA6-B85D-EC3DEB5451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5E098EA-A4BD-4B4F-B6C6-1E49B2E715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57AA071-7255-40F4-A13B-617474D47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EB2E0BF-6007-40A0-A789-0B98EB5CC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E29C5B-5264-4C5B-B11D-78DD225E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503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A7A7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B282CC4-9FC9-4FD9-A655-C17D12996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5321A59-6D16-4B0C-9B2A-76DF24312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826FB38-AFA9-463B-9FD9-FF85ABC4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8610C5-70EB-43CC-BCF2-46506900619F}" type="datetimeFigureOut">
              <a:rPr lang="cs-CZ" smtClean="0"/>
              <a:t>04.03.2021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E5BEC7-7FEE-4015-AC95-3E9E0B9CAA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220428-60BC-4C45-8968-4A956E08A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27403-1650-4A83-AC28-8B88E05BBB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629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Odec9ROiyY" TargetMode="External"/><Relationship Id="rId2" Type="http://schemas.openxmlformats.org/officeDocument/2006/relationships/hyperlink" Target="https://www.youtube.com/watch?v=6CHvEtd_cz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blr2v3rSZtA" TargetMode="External"/><Relationship Id="rId5" Type="http://schemas.openxmlformats.org/officeDocument/2006/relationships/hyperlink" Target="https://www.youtube.com/watch?v=vrREu4C6Ux4" TargetMode="External"/><Relationship Id="rId4" Type="http://schemas.openxmlformats.org/officeDocument/2006/relationships/hyperlink" Target="https://www.youtube.com/watch?v=534IptM_mk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0A40CB-6865-4C10-B05D-871342D5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Kontrola DÚ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2920C62-5472-4853-AFBC-418E961AB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9948" y="1398889"/>
            <a:ext cx="3819253" cy="50939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F0CC4B2-4073-4D55-A1A9-FD73AC999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38167" y="904236"/>
            <a:ext cx="4712616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46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FD8D0C-BB2A-4E81-9C8C-E53B3FF2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VNITŘNÍ STAVBA ŽÍŽALY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3B07722-8E7E-4F5C-9AFB-2F54D2637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629" t="32786" r="47156" b="24753"/>
          <a:stretch/>
        </p:blipFill>
        <p:spPr>
          <a:xfrm>
            <a:off x="2780907" y="2123768"/>
            <a:ext cx="6212264" cy="368960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B01C998-CAE0-448C-86AD-C7FAE35810D7}"/>
              </a:ext>
            </a:extLst>
          </p:cNvPr>
          <p:cNvSpPr/>
          <p:nvPr/>
        </p:nvSpPr>
        <p:spPr>
          <a:xfrm>
            <a:off x="7550870" y="2271860"/>
            <a:ext cx="989815" cy="377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A7408418-1368-411D-8631-D449EF61F431}"/>
              </a:ext>
            </a:extLst>
          </p:cNvPr>
          <p:cNvSpPr/>
          <p:nvPr/>
        </p:nvSpPr>
        <p:spPr>
          <a:xfrm>
            <a:off x="3063711" y="2714920"/>
            <a:ext cx="1046376" cy="358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5E342D3-ED63-4951-A2E5-68DC899A334C}"/>
              </a:ext>
            </a:extLst>
          </p:cNvPr>
          <p:cNvSpPr/>
          <p:nvPr/>
        </p:nvSpPr>
        <p:spPr>
          <a:xfrm>
            <a:off x="5344998" y="2123768"/>
            <a:ext cx="1168924" cy="377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0695348-A257-408E-86BD-DF42D6DAD8AB}"/>
              </a:ext>
            </a:extLst>
          </p:cNvPr>
          <p:cNvSpPr/>
          <p:nvPr/>
        </p:nvSpPr>
        <p:spPr>
          <a:xfrm>
            <a:off x="2780907" y="4986779"/>
            <a:ext cx="1489435" cy="4430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28C0F18-E678-494D-9988-15A9694ED556}"/>
              </a:ext>
            </a:extLst>
          </p:cNvPr>
          <p:cNvSpPr/>
          <p:nvPr/>
        </p:nvSpPr>
        <p:spPr>
          <a:xfrm>
            <a:off x="4355184" y="5429839"/>
            <a:ext cx="1338606" cy="377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1E04DA71-F231-46A1-A4DA-AC891AED9198}"/>
              </a:ext>
            </a:extLst>
          </p:cNvPr>
          <p:cNvSpPr/>
          <p:nvPr/>
        </p:nvSpPr>
        <p:spPr>
          <a:xfrm>
            <a:off x="6381946" y="5354425"/>
            <a:ext cx="1640264" cy="377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1EBC3E16-D398-46F0-A7CB-017D8FF99B3C}"/>
              </a:ext>
            </a:extLst>
          </p:cNvPr>
          <p:cNvSpPr/>
          <p:nvPr/>
        </p:nvSpPr>
        <p:spPr>
          <a:xfrm>
            <a:off x="7777113" y="3930977"/>
            <a:ext cx="1234912" cy="6132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50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17A31-8163-42EF-ADAE-3A991037F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ŽÍŽALA OBECNÁ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E27452-01BA-429A-A82F-26B574D3A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Vývojový diagram: spojnice 3">
            <a:extLst>
              <a:ext uri="{FF2B5EF4-FFF2-40B4-BE49-F238E27FC236}">
                <a16:creationId xmlns:a16="http://schemas.microsoft.com/office/drawing/2014/main" id="{261BF908-20D2-4C98-A32A-C54216560CEF}"/>
              </a:ext>
            </a:extLst>
          </p:cNvPr>
          <p:cNvSpPr/>
          <p:nvPr/>
        </p:nvSpPr>
        <p:spPr>
          <a:xfrm>
            <a:off x="1458686" y="2128498"/>
            <a:ext cx="2612571" cy="936171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HERMAFRODIT</a:t>
            </a:r>
          </a:p>
        </p:txBody>
      </p:sp>
      <p:sp>
        <p:nvSpPr>
          <p:cNvPr id="5" name="Vývojový diagram: spojnice 4">
            <a:extLst>
              <a:ext uri="{FF2B5EF4-FFF2-40B4-BE49-F238E27FC236}">
                <a16:creationId xmlns:a16="http://schemas.microsoft.com/office/drawing/2014/main" id="{A0084C4A-3907-4929-B5B8-42B9A1E3156D}"/>
              </a:ext>
            </a:extLst>
          </p:cNvPr>
          <p:cNvSpPr/>
          <p:nvPr/>
        </p:nvSpPr>
        <p:spPr>
          <a:xfrm>
            <a:off x="4855029" y="2073956"/>
            <a:ext cx="3004457" cy="1072015"/>
          </a:xfrm>
          <a:prstGeom prst="flowChartConnector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GONOCHORISTÉ</a:t>
            </a:r>
          </a:p>
        </p:txBody>
      </p:sp>
      <p:sp>
        <p:nvSpPr>
          <p:cNvPr id="6" name="Vývojový diagram: spojnice 5">
            <a:extLst>
              <a:ext uri="{FF2B5EF4-FFF2-40B4-BE49-F238E27FC236}">
                <a16:creationId xmlns:a16="http://schemas.microsoft.com/office/drawing/2014/main" id="{7E52C1F4-1449-4B47-B3E1-6860F21134C1}"/>
              </a:ext>
            </a:extLst>
          </p:cNvPr>
          <p:cNvSpPr/>
          <p:nvPr/>
        </p:nvSpPr>
        <p:spPr>
          <a:xfrm>
            <a:off x="4991100" y="3448503"/>
            <a:ext cx="2732314" cy="849086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ORGANICKÉ ZBYTKY</a:t>
            </a:r>
          </a:p>
        </p:txBody>
      </p:sp>
      <p:sp>
        <p:nvSpPr>
          <p:cNvPr id="7" name="Vývojový diagram: spojnice 6">
            <a:extLst>
              <a:ext uri="{FF2B5EF4-FFF2-40B4-BE49-F238E27FC236}">
                <a16:creationId xmlns:a16="http://schemas.microsoft.com/office/drawing/2014/main" id="{2DEE1F31-0F2F-4E36-8EC7-068233C080D1}"/>
              </a:ext>
            </a:extLst>
          </p:cNvPr>
          <p:cNvSpPr/>
          <p:nvPr/>
        </p:nvSpPr>
        <p:spPr>
          <a:xfrm>
            <a:off x="1458686" y="3429000"/>
            <a:ext cx="2612571" cy="936171"/>
          </a:xfrm>
          <a:prstGeom prst="flowChartConnector">
            <a:avLst/>
          </a:prstGeom>
          <a:solidFill>
            <a:srgbClr val="F67EE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Vývin přímý</a:t>
            </a:r>
          </a:p>
        </p:txBody>
      </p:sp>
      <p:sp>
        <p:nvSpPr>
          <p:cNvPr id="8" name="Vývojový diagram: spojnice 7">
            <a:extLst>
              <a:ext uri="{FF2B5EF4-FFF2-40B4-BE49-F238E27FC236}">
                <a16:creationId xmlns:a16="http://schemas.microsoft.com/office/drawing/2014/main" id="{D1E471D4-61D0-4921-953A-017F2AC73039}"/>
              </a:ext>
            </a:extLst>
          </p:cNvPr>
          <p:cNvSpPr/>
          <p:nvPr/>
        </p:nvSpPr>
        <p:spPr>
          <a:xfrm>
            <a:off x="1654629" y="4680857"/>
            <a:ext cx="2612571" cy="936171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Užitečná v půdě</a:t>
            </a:r>
          </a:p>
        </p:txBody>
      </p:sp>
      <p:sp>
        <p:nvSpPr>
          <p:cNvPr id="9" name="Vývojový diagram: spojnice 8">
            <a:extLst>
              <a:ext uri="{FF2B5EF4-FFF2-40B4-BE49-F238E27FC236}">
                <a16:creationId xmlns:a16="http://schemas.microsoft.com/office/drawing/2014/main" id="{552A3D3E-E016-4EBE-B075-EB13E0C5B8C9}"/>
              </a:ext>
            </a:extLst>
          </p:cNvPr>
          <p:cNvSpPr/>
          <p:nvPr/>
        </p:nvSpPr>
        <p:spPr>
          <a:xfrm>
            <a:off x="5083629" y="4680857"/>
            <a:ext cx="2639785" cy="947057"/>
          </a:xfrm>
          <a:prstGeom prst="flowChartConnector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Nemá užitek</a:t>
            </a:r>
          </a:p>
        </p:txBody>
      </p:sp>
      <p:sp>
        <p:nvSpPr>
          <p:cNvPr id="10" name="Vývojový diagram: spojnice 9">
            <a:extLst>
              <a:ext uri="{FF2B5EF4-FFF2-40B4-BE49-F238E27FC236}">
                <a16:creationId xmlns:a16="http://schemas.microsoft.com/office/drawing/2014/main" id="{295E6D13-80DE-4D2E-8593-12D9FEE065D5}"/>
              </a:ext>
            </a:extLst>
          </p:cNvPr>
          <p:cNvSpPr/>
          <p:nvPr/>
        </p:nvSpPr>
        <p:spPr>
          <a:xfrm>
            <a:off x="8523515" y="2128498"/>
            <a:ext cx="2536372" cy="1017473"/>
          </a:xfrm>
          <a:prstGeom prst="flowChartConnector">
            <a:avLst/>
          </a:prstGeom>
          <a:solidFill>
            <a:srgbClr val="E02E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Vývin nepřímý</a:t>
            </a:r>
          </a:p>
        </p:txBody>
      </p:sp>
      <p:sp>
        <p:nvSpPr>
          <p:cNvPr id="11" name="Vývojový diagram: spojnice 10">
            <a:extLst>
              <a:ext uri="{FF2B5EF4-FFF2-40B4-BE49-F238E27FC236}">
                <a16:creationId xmlns:a16="http://schemas.microsoft.com/office/drawing/2014/main" id="{0BC32266-80B9-4F92-96DB-D1213EB5B48D}"/>
              </a:ext>
            </a:extLst>
          </p:cNvPr>
          <p:cNvSpPr/>
          <p:nvPr/>
        </p:nvSpPr>
        <p:spPr>
          <a:xfrm>
            <a:off x="8316687" y="3448504"/>
            <a:ext cx="2743200" cy="947057"/>
          </a:xfrm>
          <a:prstGeom prst="flowChartConnector">
            <a:avLst/>
          </a:prstGeom>
          <a:solidFill>
            <a:srgbClr val="FFA7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Během deště vylézají</a:t>
            </a:r>
          </a:p>
        </p:txBody>
      </p:sp>
      <p:sp>
        <p:nvSpPr>
          <p:cNvPr id="12" name="Vývojový diagram: spojnice 11">
            <a:extLst>
              <a:ext uri="{FF2B5EF4-FFF2-40B4-BE49-F238E27FC236}">
                <a16:creationId xmlns:a16="http://schemas.microsoft.com/office/drawing/2014/main" id="{A3279B0C-8D60-4AD1-9A75-8427C9EA0850}"/>
              </a:ext>
            </a:extLst>
          </p:cNvPr>
          <p:cNvSpPr/>
          <p:nvPr/>
        </p:nvSpPr>
        <p:spPr>
          <a:xfrm>
            <a:off x="8316687" y="4887686"/>
            <a:ext cx="2601684" cy="947057"/>
          </a:xfrm>
          <a:prstGeom prst="flowChartConnector">
            <a:avLst/>
          </a:prstGeom>
          <a:solidFill>
            <a:srgbClr val="32F7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Nepřispívají k tvorbě humusu</a:t>
            </a:r>
          </a:p>
        </p:txBody>
      </p:sp>
    </p:spTree>
    <p:extLst>
      <p:ext uri="{BB962C8B-B14F-4D97-AF65-F5344CB8AC3E}">
        <p14:creationId xmlns:p14="http://schemas.microsoft.com/office/powerpoint/2010/main" val="269246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3674EF-06BB-43C8-9620-D8A00DCA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Rozmnožování žížaly </a:t>
            </a:r>
            <a:br>
              <a:rPr lang="cs-CZ" dirty="0"/>
            </a:br>
            <a:r>
              <a:rPr lang="cs-CZ" dirty="0"/>
              <a:t> </a:t>
            </a:r>
            <a:r>
              <a:rPr lang="cs-CZ" sz="2400" dirty="0"/>
              <a:t>výměna spermií pomocí opasků, oplodněná vajíčka v opasku, klade v kokonu do půdy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542AF9B-111D-4B6E-9C42-69BF5B9C2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212" t="33095" r="51267" b="31381"/>
          <a:stretch/>
        </p:blipFill>
        <p:spPr>
          <a:xfrm>
            <a:off x="2552700" y="1908398"/>
            <a:ext cx="7086600" cy="449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29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52C567-CBAF-4A6D-AAC0-24947FCF1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Kroužkovci  (zápis)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459D03C-406A-4B31-B526-2782E89CB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486"/>
            <a:ext cx="10515600" cy="5110389"/>
          </a:xfrm>
        </p:spPr>
        <p:txBody>
          <a:bodyPr>
            <a:normAutofit lnSpcReduction="10000"/>
          </a:bodyPr>
          <a:lstStyle/>
          <a:p>
            <a:r>
              <a:rPr lang="cs-CZ" sz="1600" dirty="0"/>
              <a:t>tělo rozděleno na články – přepážky</a:t>
            </a:r>
          </a:p>
          <a:p>
            <a:r>
              <a:rPr lang="cs-CZ" sz="1600" dirty="0"/>
              <a:t>žijí ve vodě a vlhké půdě</a:t>
            </a:r>
          </a:p>
          <a:p>
            <a:r>
              <a:rPr lang="cs-CZ" sz="1600" dirty="0"/>
              <a:t>povrch – pokožka a štětinky</a:t>
            </a:r>
          </a:p>
          <a:p>
            <a:r>
              <a:rPr lang="cs-CZ" sz="1600" dirty="0"/>
              <a:t>pohyb – svaly</a:t>
            </a:r>
          </a:p>
          <a:p>
            <a:r>
              <a:rPr lang="cs-CZ" sz="1600" b="1" dirty="0"/>
              <a:t>Rozdělení: opaskovci a mnohoštětinatci</a:t>
            </a:r>
          </a:p>
          <a:p>
            <a:r>
              <a:rPr lang="cs-CZ" sz="1600" b="1" u="sng" dirty="0"/>
              <a:t>OPASKOVCI</a:t>
            </a:r>
          </a:p>
          <a:p>
            <a:pPr lvl="1"/>
            <a:r>
              <a:rPr lang="cs-CZ" sz="1600" dirty="0"/>
              <a:t>na svém těle opasek – celý život nebo v době rozmnožování</a:t>
            </a:r>
          </a:p>
          <a:p>
            <a:pPr lvl="1"/>
            <a:r>
              <a:rPr lang="cs-CZ" sz="1600" dirty="0"/>
              <a:t>žížaly, nitěnky, pijavky, chobotnatky</a:t>
            </a:r>
          </a:p>
          <a:p>
            <a:pPr lvl="1"/>
            <a:r>
              <a:rPr lang="cs-CZ" sz="1600" b="1" dirty="0"/>
              <a:t>ŽÍŽALA OBECNÁ</a:t>
            </a:r>
          </a:p>
          <a:p>
            <a:pPr lvl="2"/>
            <a:r>
              <a:rPr lang="cs-CZ" sz="1600" dirty="0"/>
              <a:t>do 30 cm</a:t>
            </a:r>
          </a:p>
          <a:p>
            <a:pPr lvl="2"/>
            <a:r>
              <a:rPr lang="cs-CZ" sz="1800" dirty="0"/>
              <a:t>kypří půdu, přispívá k tvorbě humusu</a:t>
            </a:r>
          </a:p>
          <a:p>
            <a:pPr lvl="2"/>
            <a:r>
              <a:rPr lang="cs-CZ" sz="1800" dirty="0"/>
              <a:t>rozkladač- živí se </a:t>
            </a:r>
            <a:r>
              <a:rPr lang="cs-CZ" sz="1800" dirty="0" err="1"/>
              <a:t>rost</a:t>
            </a:r>
            <a:r>
              <a:rPr lang="cs-CZ" sz="1800" dirty="0"/>
              <a:t>. a </a:t>
            </a:r>
            <a:r>
              <a:rPr lang="cs-CZ" sz="1800" dirty="0" err="1"/>
              <a:t>živoč</a:t>
            </a:r>
            <a:r>
              <a:rPr lang="cs-CZ" sz="1800" dirty="0"/>
              <a:t>. zbytky</a:t>
            </a:r>
          </a:p>
          <a:p>
            <a:pPr lvl="2"/>
            <a:r>
              <a:rPr lang="cs-CZ" sz="1800" dirty="0"/>
              <a:t>dýchá celým povrchem těla</a:t>
            </a:r>
          </a:p>
          <a:p>
            <a:pPr lvl="2"/>
            <a:r>
              <a:rPr lang="cs-CZ" sz="1800" dirty="0"/>
              <a:t>cévní soustava uzavřená</a:t>
            </a:r>
          </a:p>
          <a:p>
            <a:pPr lvl="2"/>
            <a:r>
              <a:rPr lang="cs-CZ" sz="1800" dirty="0"/>
              <a:t>nervová soustava žebříčkovitá</a:t>
            </a:r>
          </a:p>
          <a:p>
            <a:pPr lvl="2"/>
            <a:r>
              <a:rPr lang="cs-CZ" sz="1800" dirty="0"/>
              <a:t>Hermafrodit, ale musí se spářit</a:t>
            </a:r>
          </a:p>
          <a:p>
            <a:pPr lvl="2"/>
            <a:r>
              <a:rPr lang="cs-CZ" sz="1800" dirty="0"/>
              <a:t>Vajíčka v kokonech, vývin přímý</a:t>
            </a:r>
          </a:p>
          <a:p>
            <a:pPr lvl="2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9106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804F3C-C8EE-4C1F-8979-A82A1C16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DÚ z online hodiny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A0B2BB-6AF5-4DE7-B19C-E20BCE7F9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Práce s textem v učebnici str. 65</a:t>
            </a:r>
          </a:p>
          <a:p>
            <a:endParaRPr lang="cs-CZ" dirty="0"/>
          </a:p>
          <a:p>
            <a:r>
              <a:rPr lang="cs-CZ" dirty="0"/>
              <a:t>Vyber správná slova a napiš do sešitu:</a:t>
            </a:r>
          </a:p>
          <a:p>
            <a:pPr lvl="1"/>
            <a:r>
              <a:rPr lang="cs-CZ" dirty="0"/>
              <a:t>Nitěnka žije v </a:t>
            </a:r>
            <a:r>
              <a:rPr lang="cs-CZ" dirty="0">
                <a:solidFill>
                  <a:srgbClr val="FF0000"/>
                </a:solidFill>
              </a:rPr>
              <a:t>čistých/ znečištěných </a:t>
            </a:r>
            <a:r>
              <a:rPr lang="cs-CZ" dirty="0"/>
              <a:t>vodách.</a:t>
            </a:r>
          </a:p>
          <a:p>
            <a:pPr lvl="1"/>
            <a:r>
              <a:rPr lang="cs-CZ" dirty="0"/>
              <a:t>Pijavky </a:t>
            </a:r>
            <a:r>
              <a:rPr lang="cs-CZ" dirty="0">
                <a:solidFill>
                  <a:srgbClr val="FF0000"/>
                </a:solidFill>
              </a:rPr>
              <a:t>mají/nemají </a:t>
            </a:r>
            <a:r>
              <a:rPr lang="cs-CZ" dirty="0"/>
              <a:t>přísavky.</a:t>
            </a:r>
          </a:p>
          <a:p>
            <a:pPr lvl="1"/>
            <a:r>
              <a:rPr lang="cs-CZ" dirty="0"/>
              <a:t>Některé pijavky sají </a:t>
            </a:r>
            <a:r>
              <a:rPr lang="cs-CZ" dirty="0">
                <a:solidFill>
                  <a:srgbClr val="FF0000"/>
                </a:solidFill>
              </a:rPr>
              <a:t>vodu/krev.</a:t>
            </a:r>
          </a:p>
          <a:p>
            <a:pPr lvl="1"/>
            <a:r>
              <a:rPr lang="cs-CZ" dirty="0" err="1"/>
              <a:t>Chobotnatka</a:t>
            </a:r>
            <a:r>
              <a:rPr lang="cs-CZ" dirty="0">
                <a:solidFill>
                  <a:srgbClr val="FF0000"/>
                </a:solidFill>
              </a:rPr>
              <a:t> není / je </a:t>
            </a:r>
            <a:r>
              <a:rPr lang="cs-CZ" dirty="0"/>
              <a:t>parazit.</a:t>
            </a:r>
          </a:p>
          <a:p>
            <a:pPr lvl="1"/>
            <a:r>
              <a:rPr lang="cs-CZ" dirty="0"/>
              <a:t>Pijavka koňská je </a:t>
            </a:r>
            <a:r>
              <a:rPr lang="cs-CZ" dirty="0">
                <a:solidFill>
                  <a:srgbClr val="FF0000"/>
                </a:solidFill>
              </a:rPr>
              <a:t>dravá/saje krev.</a:t>
            </a:r>
          </a:p>
          <a:p>
            <a:pPr lvl="1"/>
            <a:endParaRPr lang="cs-CZ" dirty="0">
              <a:solidFill>
                <a:srgbClr val="FF0000"/>
              </a:solidFill>
            </a:endParaRPr>
          </a:p>
          <a:p>
            <a:pPr lvl="1"/>
            <a:endParaRPr lang="cs-CZ" dirty="0">
              <a:solidFill>
                <a:srgbClr val="FF0000"/>
              </a:solidFill>
            </a:endParaRPr>
          </a:p>
          <a:p>
            <a:pPr lvl="1"/>
            <a:r>
              <a:rPr lang="cs-CZ" dirty="0">
                <a:solidFill>
                  <a:srgbClr val="FF0000"/>
                </a:solidFill>
              </a:rPr>
              <a:t>Nezasílat DÚ, příprava na písemnou práci – plži, mlži, hlavonožci.</a:t>
            </a:r>
          </a:p>
          <a:p>
            <a:pPr marL="457200" lvl="1" indent="0">
              <a:buNone/>
            </a:pPr>
            <a:endParaRPr lang="cs-CZ" dirty="0">
              <a:solidFill>
                <a:srgbClr val="FF0000"/>
              </a:solidFill>
            </a:endParaRP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142765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523E7E-48B9-4B8E-8C28-5AA29CCAC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videoukázky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A007045-7183-4F63-860A-C1C86345F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u="sng" dirty="0">
                <a:hlinkClick r:id="rId2"/>
              </a:rPr>
              <a:t>https://www.youtube.com/watch?v=6CHvEtd_cz8</a:t>
            </a:r>
            <a:r>
              <a:rPr lang="cs-CZ" dirty="0"/>
              <a:t> žížala</a:t>
            </a:r>
          </a:p>
          <a:p>
            <a:r>
              <a:rPr lang="cs-CZ" u="sng" dirty="0">
                <a:hlinkClick r:id="rId3"/>
              </a:rPr>
              <a:t>https://www.youtube.com/watch?v=ROdec9ROiyY</a:t>
            </a:r>
            <a:r>
              <a:rPr lang="cs-CZ" dirty="0"/>
              <a:t>  žížaly a jejich význam</a:t>
            </a:r>
          </a:p>
          <a:p>
            <a:r>
              <a:rPr lang="cs-CZ" u="sng" dirty="0">
                <a:hlinkClick r:id="rId4"/>
              </a:rPr>
              <a:t>https://www.youtube.com/watch?v=534IptM_mk4</a:t>
            </a:r>
            <a:r>
              <a:rPr lang="cs-CZ" dirty="0"/>
              <a:t> rozmnožování žížal</a:t>
            </a:r>
          </a:p>
          <a:p>
            <a:r>
              <a:rPr lang="cs-CZ" u="sng" dirty="0">
                <a:hlinkClick r:id="rId5"/>
              </a:rPr>
              <a:t>https://www.youtube.com/watch?v=vrREu4C6Ux4</a:t>
            </a:r>
            <a:r>
              <a:rPr lang="cs-CZ" dirty="0"/>
              <a:t> půda a žížala</a:t>
            </a:r>
          </a:p>
          <a:p>
            <a:r>
              <a:rPr lang="cs-CZ" dirty="0"/>
              <a:t> </a:t>
            </a:r>
          </a:p>
          <a:p>
            <a:r>
              <a:rPr lang="cs-CZ" u="sng" dirty="0">
                <a:hlinkClick r:id="rId6"/>
              </a:rPr>
              <a:t>https://www.youtube.com/watch?v=blr2v3rSZtA</a:t>
            </a:r>
            <a:r>
              <a:rPr lang="cs-CZ" dirty="0"/>
              <a:t> popis žížala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341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ED2793-4153-4C77-87AF-360D78CBC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Sépiová kost      </a:t>
            </a:r>
            <a:r>
              <a:rPr lang="cs-CZ" sz="1800" dirty="0"/>
              <a:t>zdroj vápníku, fosforu- ještěři, želvy, ptáci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5C27C25-52D2-4CCB-947E-095337C18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5921" y="1438841"/>
            <a:ext cx="4340679" cy="434067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9251B0E-629E-4814-B826-087BF1E10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597" y="2219131"/>
            <a:ext cx="4163061" cy="31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8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AA475E-E028-422A-BB92-E83891808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Opakování hlavonožci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3D9E44-EB7B-48E0-B574-309AD4CF8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Tělo??</a:t>
            </a:r>
          </a:p>
          <a:p>
            <a:r>
              <a:rPr lang="cs-CZ" dirty="0"/>
              <a:t>Výskyt??</a:t>
            </a:r>
          </a:p>
          <a:p>
            <a:r>
              <a:rPr lang="cs-CZ" dirty="0"/>
              <a:t>Potrava??</a:t>
            </a:r>
          </a:p>
          <a:p>
            <a:r>
              <a:rPr lang="cs-CZ" dirty="0"/>
              <a:t>Pohyb??</a:t>
            </a:r>
          </a:p>
          <a:p>
            <a:r>
              <a:rPr lang="cs-CZ" dirty="0"/>
              <a:t>Ochrana ??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C935E7-E171-4C18-B0A4-5EE81972B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977" y="1554204"/>
            <a:ext cx="6274024" cy="43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EBF81B-4744-431C-B5D8-0BA8A155D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878E1C9-5342-4757-9765-8EE0673C94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0713" y="127625"/>
            <a:ext cx="5448651" cy="40899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09B9E6B-3DB9-4EF1-B636-6D5FF4C05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92" y="365125"/>
            <a:ext cx="4310246" cy="32311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9F25B35-8588-47DE-B2F8-228560977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056487"/>
            <a:ext cx="3546306" cy="380151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D54062-5361-4005-99BE-8B9AC0BF6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6983" y="3971556"/>
            <a:ext cx="6249209" cy="2758819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906215C-E352-42E8-BF6C-1646E3E35257}"/>
              </a:ext>
            </a:extLst>
          </p:cNvPr>
          <p:cNvSpPr/>
          <p:nvPr/>
        </p:nvSpPr>
        <p:spPr>
          <a:xfrm>
            <a:off x="3929743" y="478971"/>
            <a:ext cx="1218703" cy="642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loděnka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95F22406-BA6D-4615-B069-FAE933DD91F9}"/>
              </a:ext>
            </a:extLst>
          </p:cNvPr>
          <p:cNvSpPr/>
          <p:nvPr/>
        </p:nvSpPr>
        <p:spPr>
          <a:xfrm>
            <a:off x="6270171" y="555171"/>
            <a:ext cx="1785010" cy="468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sépie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033CD9D-69C3-4136-B5C1-A3606B6567A0}"/>
              </a:ext>
            </a:extLst>
          </p:cNvPr>
          <p:cNvSpPr/>
          <p:nvPr/>
        </p:nvSpPr>
        <p:spPr>
          <a:xfrm>
            <a:off x="979714" y="3596285"/>
            <a:ext cx="1687286" cy="485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chobotnice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39E2B73-8396-417F-BD41-AEF6777305F5}"/>
              </a:ext>
            </a:extLst>
          </p:cNvPr>
          <p:cNvSpPr/>
          <p:nvPr/>
        </p:nvSpPr>
        <p:spPr>
          <a:xfrm>
            <a:off x="5845629" y="4407580"/>
            <a:ext cx="2307771" cy="469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krakatice</a:t>
            </a:r>
          </a:p>
        </p:txBody>
      </p:sp>
    </p:spTree>
    <p:extLst>
      <p:ext uri="{BB962C8B-B14F-4D97-AF65-F5344CB8AC3E}">
        <p14:creationId xmlns:p14="http://schemas.microsoft.com/office/powerpoint/2010/main" val="73566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22B0B-3C8F-4F7B-B613-78BBE8695B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7200" b="1" dirty="0">
                <a:solidFill>
                  <a:schemeClr val="accent1">
                    <a:lumMod val="75000"/>
                  </a:schemeClr>
                </a:solidFill>
              </a:rPr>
              <a:t>Kroužkovci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7329896-A21E-46B6-927E-7177F11EA0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447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F11E8-3CC4-413E-B786-DB28758F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9308E95-3F84-48FD-81EC-2CE9B504D7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93455"/>
            <a:ext cx="3622142" cy="266821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D18DA4B-F767-47CB-9617-054C8EEEA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664" y="589845"/>
            <a:ext cx="4909106" cy="329662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375CAAF-3DAE-41BA-A854-32DD33496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540" y="3013141"/>
            <a:ext cx="3906379" cy="35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802F2E-0C1F-4091-95EE-7A718E3F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Bezobratlí</a:t>
            </a:r>
            <a:r>
              <a:rPr lang="cs-CZ" dirty="0"/>
              <a:t> živočichové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56D230-013E-4978-8E7B-C5C02F3BB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Žijí ve vodě nebo ve vlhké půdě</a:t>
            </a:r>
          </a:p>
          <a:p>
            <a:r>
              <a:rPr lang="cs-CZ" dirty="0"/>
              <a:t>Tělo – článkované</a:t>
            </a:r>
          </a:p>
          <a:p>
            <a:r>
              <a:rPr lang="cs-CZ" dirty="0"/>
              <a:t>Každý článek oddělen přepážkou</a:t>
            </a:r>
          </a:p>
          <a:p>
            <a:r>
              <a:rPr lang="cs-CZ" dirty="0"/>
              <a:t>Povrch těla – pokožka- vyrůstají štětinky</a:t>
            </a:r>
          </a:p>
          <a:p>
            <a:endParaRPr lang="cs-CZ" dirty="0"/>
          </a:p>
          <a:p>
            <a:r>
              <a:rPr lang="cs-CZ" dirty="0"/>
              <a:t>Rozdělení: </a:t>
            </a:r>
            <a:r>
              <a:rPr lang="cs-CZ" b="1" dirty="0"/>
              <a:t>Mnohoštětinatci a Máloštětinatci (Opaskovci)</a:t>
            </a:r>
          </a:p>
        </p:txBody>
      </p:sp>
    </p:spTree>
    <p:extLst>
      <p:ext uri="{BB962C8B-B14F-4D97-AF65-F5344CB8AC3E}">
        <p14:creationId xmlns:p14="http://schemas.microsoft.com/office/powerpoint/2010/main" val="10886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A4FD78-31F0-4DD6-95D6-A7FEDBC6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OPASKOVCI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703F01C-1C3E-44EB-85B5-765CBBFE9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žijí ve vodě nebo vlhké půdě</a:t>
            </a:r>
          </a:p>
          <a:p>
            <a:r>
              <a:rPr lang="cs-CZ" dirty="0"/>
              <a:t>na povrchu těla málo štětinek </a:t>
            </a:r>
          </a:p>
          <a:p>
            <a:r>
              <a:rPr lang="cs-CZ" dirty="0"/>
              <a:t>na svém těle mají opasek  </a:t>
            </a:r>
          </a:p>
          <a:p>
            <a:pPr lvl="1"/>
            <a:r>
              <a:rPr lang="cs-CZ" dirty="0"/>
              <a:t>po celý život nebo v době rozmnožování</a:t>
            </a:r>
          </a:p>
          <a:p>
            <a:pPr lvl="1"/>
            <a:r>
              <a:rPr lang="cs-CZ" dirty="0"/>
              <a:t>produkuje sliz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Žížaly</a:t>
            </a:r>
          </a:p>
          <a:p>
            <a:pPr lvl="1"/>
            <a:r>
              <a:rPr lang="cs-CZ" dirty="0"/>
              <a:t>Pijavky</a:t>
            </a:r>
          </a:p>
          <a:p>
            <a:pPr lvl="1"/>
            <a:r>
              <a:rPr lang="cs-CZ" dirty="0"/>
              <a:t>Chobotnatky</a:t>
            </a:r>
          </a:p>
          <a:p>
            <a:pPr lvl="1"/>
            <a:r>
              <a:rPr lang="cs-CZ" dirty="0" err="1"/>
              <a:t>Nítěnky</a:t>
            </a: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64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51AB11-9D0A-49CE-BCCA-C590BE911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ŽÍŽALA OBECNÁ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448ED2E-8119-444D-9E78-D9A2B48B7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529" t="33436" r="50000" b="32335"/>
          <a:stretch/>
        </p:blipFill>
        <p:spPr>
          <a:xfrm>
            <a:off x="2318993" y="1882201"/>
            <a:ext cx="7183226" cy="4132101"/>
          </a:xfrm>
          <a:prstGeom prst="rect">
            <a:avLst/>
          </a:prstGeom>
        </p:spPr>
      </p:pic>
      <p:sp>
        <p:nvSpPr>
          <p:cNvPr id="5" name="Myšlenková bublina: obláček 4">
            <a:extLst>
              <a:ext uri="{FF2B5EF4-FFF2-40B4-BE49-F238E27FC236}">
                <a16:creationId xmlns:a16="http://schemas.microsoft.com/office/drawing/2014/main" id="{A4CB6CEC-3C1B-4D79-8247-CD9675455871}"/>
              </a:ext>
            </a:extLst>
          </p:cNvPr>
          <p:cNvSpPr/>
          <p:nvPr/>
        </p:nvSpPr>
        <p:spPr>
          <a:xfrm>
            <a:off x="9719035" y="4259335"/>
            <a:ext cx="2275002" cy="1112363"/>
          </a:xfrm>
          <a:prstGeom prst="cloudCallout">
            <a:avLst>
              <a:gd name="adj1" fmla="val -104262"/>
              <a:gd name="adj2" fmla="val 4724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PŘEDNÍ ČÁST</a:t>
            </a:r>
          </a:p>
          <a:p>
            <a:pPr algn="ctr"/>
            <a:r>
              <a:rPr lang="cs-CZ" dirty="0"/>
              <a:t>DO ŠPIČKY</a:t>
            </a:r>
          </a:p>
        </p:txBody>
      </p:sp>
      <p:sp>
        <p:nvSpPr>
          <p:cNvPr id="6" name="Myšlenková bublina: obláček 5">
            <a:extLst>
              <a:ext uri="{FF2B5EF4-FFF2-40B4-BE49-F238E27FC236}">
                <a16:creationId xmlns:a16="http://schemas.microsoft.com/office/drawing/2014/main" id="{6A1A03CA-B91F-4382-B416-1654BE6710E2}"/>
              </a:ext>
            </a:extLst>
          </p:cNvPr>
          <p:cNvSpPr/>
          <p:nvPr/>
        </p:nvSpPr>
        <p:spPr>
          <a:xfrm>
            <a:off x="914400" y="1432874"/>
            <a:ext cx="2432115" cy="989815"/>
          </a:xfrm>
          <a:prstGeom prst="cloudCallout">
            <a:avLst>
              <a:gd name="adj1" fmla="val 99260"/>
              <a:gd name="adj2" fmla="val 47262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ZADNÍ ČÁST ZAKULACENÁ</a:t>
            </a:r>
          </a:p>
        </p:txBody>
      </p:sp>
      <p:sp>
        <p:nvSpPr>
          <p:cNvPr id="7" name="Myšlenková bublina: obláček 6">
            <a:extLst>
              <a:ext uri="{FF2B5EF4-FFF2-40B4-BE49-F238E27FC236}">
                <a16:creationId xmlns:a16="http://schemas.microsoft.com/office/drawing/2014/main" id="{5669E753-ADE4-476F-8009-2298190A376A}"/>
              </a:ext>
            </a:extLst>
          </p:cNvPr>
          <p:cNvSpPr/>
          <p:nvPr/>
        </p:nvSpPr>
        <p:spPr>
          <a:xfrm>
            <a:off x="6096000" y="1819373"/>
            <a:ext cx="1803662" cy="989815"/>
          </a:xfrm>
          <a:prstGeom prst="cloudCallout">
            <a:avLst>
              <a:gd name="adj1" fmla="val -78847"/>
              <a:gd name="adj2" fmla="val 9392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OPASEK</a:t>
            </a:r>
          </a:p>
        </p:txBody>
      </p:sp>
      <p:sp>
        <p:nvSpPr>
          <p:cNvPr id="8" name="Myšlenková bublina: obláček 7">
            <a:extLst>
              <a:ext uri="{FF2B5EF4-FFF2-40B4-BE49-F238E27FC236}">
                <a16:creationId xmlns:a16="http://schemas.microsoft.com/office/drawing/2014/main" id="{99E2F185-93D7-45A7-95FD-AC569D3BD448}"/>
              </a:ext>
            </a:extLst>
          </p:cNvPr>
          <p:cNvSpPr/>
          <p:nvPr/>
        </p:nvSpPr>
        <p:spPr>
          <a:xfrm>
            <a:off x="688157" y="4628561"/>
            <a:ext cx="1630836" cy="989815"/>
          </a:xfrm>
          <a:prstGeom prst="cloudCallout">
            <a:avLst>
              <a:gd name="adj1" fmla="val 119630"/>
              <a:gd name="adj2" fmla="val -375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ČLÁNKY</a:t>
            </a:r>
          </a:p>
        </p:txBody>
      </p:sp>
    </p:spTree>
    <p:extLst>
      <p:ext uri="{BB962C8B-B14F-4D97-AF65-F5344CB8AC3E}">
        <p14:creationId xmlns:p14="http://schemas.microsoft.com/office/powerpoint/2010/main" val="147151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389</Words>
  <Application>Microsoft Office PowerPoint</Application>
  <PresentationFormat>Širokoúhlá obrazovka</PresentationFormat>
  <Paragraphs>86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Kontrola DÚ</vt:lpstr>
      <vt:lpstr>Sépiová kost      zdroj vápníku, fosforu- ještěři, želvy, ptáci</vt:lpstr>
      <vt:lpstr>Opakování hlavonožci</vt:lpstr>
      <vt:lpstr>Prezentace aplikace PowerPoint</vt:lpstr>
      <vt:lpstr>Kroužkovci </vt:lpstr>
      <vt:lpstr>Prezentace aplikace PowerPoint</vt:lpstr>
      <vt:lpstr>Bezobratlí živočichové</vt:lpstr>
      <vt:lpstr>OPASKOVCI</vt:lpstr>
      <vt:lpstr>ŽÍŽALA OBECNÁ</vt:lpstr>
      <vt:lpstr>VNITŘNÍ STAVBA ŽÍŽALY</vt:lpstr>
      <vt:lpstr>ŽÍŽALA OBECNÁ</vt:lpstr>
      <vt:lpstr>Rozmnožování žížaly   výměna spermií pomocí opasků, oplodněná vajíčka v opasku, klade v kokonu do půdy</vt:lpstr>
      <vt:lpstr>Kroužkovci  (zápis)</vt:lpstr>
      <vt:lpstr>DÚ z online hodiny</vt:lpstr>
      <vt:lpstr>videoukázky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Kroužkovci</dc:title>
  <dc:creator>Dagmar Hegrová</dc:creator>
  <cp:lastModifiedBy>Zbyněk Koláčný</cp:lastModifiedBy>
  <cp:revision>11</cp:revision>
  <dcterms:created xsi:type="dcterms:W3CDTF">2021-03-03T18:05:06Z</dcterms:created>
  <dcterms:modified xsi:type="dcterms:W3CDTF">2021-03-04T09:55:03Z</dcterms:modified>
</cp:coreProperties>
</file>